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71" r:id="rId3"/>
    <p:sldId id="268" r:id="rId4"/>
    <p:sldId id="256" r:id="rId5"/>
    <p:sldId id="264" r:id="rId6"/>
    <p:sldId id="263" r:id="rId7"/>
    <p:sldId id="262" r:id="rId8"/>
    <p:sldId id="261" r:id="rId9"/>
    <p:sldId id="260" r:id="rId10"/>
    <p:sldId id="265" r:id="rId11"/>
    <p:sldId id="259" r:id="rId12"/>
    <p:sldId id="266" r:id="rId13"/>
    <p:sldId id="257" r:id="rId14"/>
    <p:sldId id="267" r:id="rId15"/>
    <p:sldId id="258" r:id="rId16"/>
    <p:sldId id="269" r:id="rId17"/>
    <p:sldId id="270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000066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7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Importance Relevancy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rf_squeeze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bbup</c:v>
                </c:pt>
                <c:pt idx="1">
                  <c:v>bblo</c:v>
                </c:pt>
                <c:pt idx="2">
                  <c:v>kcup</c:v>
                </c:pt>
                <c:pt idx="3">
                  <c:v>kclo</c:v>
                </c:pt>
                <c:pt idx="4">
                  <c:v>midline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16.96</c:v>
                </c:pt>
                <c:pt idx="1">
                  <c:v>15.83</c:v>
                </c:pt>
                <c:pt idx="2">
                  <c:v>9.91</c:v>
                </c:pt>
                <c:pt idx="3">
                  <c:v>8.82</c:v>
                </c:pt>
                <c:pt idx="4">
                  <c:v>7.99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46-4681-81C8-85F33484B51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rf_xma_cross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bbup</c:v>
                </c:pt>
                <c:pt idx="1">
                  <c:v>bblo</c:v>
                </c:pt>
                <c:pt idx="2">
                  <c:v>kcup</c:v>
                </c:pt>
                <c:pt idx="3">
                  <c:v>kclo</c:v>
                </c:pt>
                <c:pt idx="4">
                  <c:v>midline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46-4681-81C8-85F33484B5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8421744"/>
        <c:axId val="108422072"/>
      </c:barChart>
      <c:catAx>
        <c:axId val="108421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422072"/>
        <c:crosses val="autoZero"/>
        <c:auto val="1"/>
        <c:lblAlgn val="ctr"/>
        <c:lblOffset val="100"/>
        <c:noMultiLvlLbl val="0"/>
      </c:catAx>
      <c:valAx>
        <c:axId val="108422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421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Thursday, January 14,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6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043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79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Thursday, January 14,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592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4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81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15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009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13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93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Thursday, January 14,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841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Thursday, January 14,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67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2684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algo-owls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FBD2AC-DB74-4E9B-9D8E-B1A3F74C9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24" y="1200637"/>
            <a:ext cx="3753374" cy="31246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4C3B4D-AF12-4425-95EA-E2664CE98788}"/>
              </a:ext>
            </a:extLst>
          </p:cNvPr>
          <p:cNvSpPr txBox="1"/>
          <p:nvPr/>
        </p:nvSpPr>
        <p:spPr>
          <a:xfrm>
            <a:off x="5051961" y="1523999"/>
            <a:ext cx="37533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 Members:</a:t>
            </a:r>
          </a:p>
          <a:p>
            <a:r>
              <a:rPr lang="en-US" dirty="0"/>
              <a:t>Christian –</a:t>
            </a:r>
          </a:p>
          <a:p>
            <a:r>
              <a:rPr lang="en-US" dirty="0"/>
              <a:t>	 Underlying strategy</a:t>
            </a:r>
          </a:p>
          <a:p>
            <a:r>
              <a:rPr lang="en-US" dirty="0"/>
              <a:t>Jonathan – </a:t>
            </a:r>
          </a:p>
          <a:p>
            <a:r>
              <a:rPr lang="en-US" dirty="0"/>
              <a:t>	Project Plan</a:t>
            </a:r>
          </a:p>
          <a:p>
            <a:r>
              <a:rPr lang="en-US" dirty="0"/>
              <a:t>Carolina – </a:t>
            </a:r>
          </a:p>
          <a:p>
            <a:r>
              <a:rPr lang="en-US" dirty="0"/>
              <a:t>	Random Forest Metrics</a:t>
            </a:r>
          </a:p>
          <a:p>
            <a:r>
              <a:rPr lang="en-US" dirty="0"/>
              <a:t>Mark – </a:t>
            </a:r>
          </a:p>
          <a:p>
            <a:r>
              <a:rPr lang="en-US" dirty="0"/>
              <a:t>	LSTM Metrics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6C1211-69B1-44C5-AEA0-02BD20C8C6EE}"/>
              </a:ext>
            </a:extLst>
          </p:cNvPr>
          <p:cNvSpPr txBox="1"/>
          <p:nvPr/>
        </p:nvSpPr>
        <p:spPr>
          <a:xfrm>
            <a:off x="6163733" y="6175022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January 16</a:t>
            </a:r>
            <a:r>
              <a:rPr lang="en-US" baseline="30000" dirty="0"/>
              <a:t>th</a:t>
            </a:r>
            <a:r>
              <a:rPr lang="en-US" dirty="0"/>
              <a:t> 2021</a:t>
            </a:r>
          </a:p>
        </p:txBody>
      </p:sp>
    </p:spTree>
    <p:extLst>
      <p:ext uri="{BB962C8B-B14F-4D97-AF65-F5344CB8AC3E}">
        <p14:creationId xmlns:p14="http://schemas.microsoft.com/office/powerpoint/2010/main" val="3530955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16DF150-EA6D-4460-AE51-A12FD82185EF}"/>
              </a:ext>
            </a:extLst>
          </p:cNvPr>
          <p:cNvSpPr/>
          <p:nvPr/>
        </p:nvSpPr>
        <p:spPr>
          <a:xfrm>
            <a:off x="7945994" y="3489818"/>
            <a:ext cx="1012668" cy="310196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0DB686D-7028-4E78-92CD-B84EBECBE4E0}"/>
              </a:ext>
            </a:extLst>
          </p:cNvPr>
          <p:cNvSpPr txBox="1"/>
          <p:nvPr/>
        </p:nvSpPr>
        <p:spPr>
          <a:xfrm>
            <a:off x="7555020" y="5275988"/>
            <a:ext cx="17946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Module 10: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Automation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And ML integration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47D95750-A704-4C9F-882A-EAFF77305B85}"/>
              </a:ext>
            </a:extLst>
          </p:cNvPr>
          <p:cNvCxnSpPr>
            <a:cxnSpLocks/>
          </p:cNvCxnSpPr>
          <p:nvPr/>
        </p:nvCxnSpPr>
        <p:spPr>
          <a:xfrm>
            <a:off x="4894749" y="3523498"/>
            <a:ext cx="3051245" cy="9050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870FB839-1256-47DE-B163-369CE7441AE3}"/>
              </a:ext>
            </a:extLst>
          </p:cNvPr>
          <p:cNvSpPr/>
          <p:nvPr/>
        </p:nvSpPr>
        <p:spPr>
          <a:xfrm>
            <a:off x="1240212" y="229557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AC316E7F-0ED5-4FAA-B362-1ADB5AD51491}"/>
              </a:ext>
            </a:extLst>
          </p:cNvPr>
          <p:cNvSpPr/>
          <p:nvPr/>
        </p:nvSpPr>
        <p:spPr>
          <a:xfrm>
            <a:off x="3740552" y="2046957"/>
            <a:ext cx="2204815" cy="14765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2857D55-1E59-47B1-B90F-7E7A30D8FC33}"/>
              </a:ext>
            </a:extLst>
          </p:cNvPr>
          <p:cNvSpPr txBox="1"/>
          <p:nvPr/>
        </p:nvSpPr>
        <p:spPr>
          <a:xfrm>
            <a:off x="4178678" y="2723119"/>
            <a:ext cx="1643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Module 7</a:t>
            </a:r>
          </a:p>
          <a:p>
            <a:r>
              <a:rPr lang="en-US" dirty="0"/>
              <a:t>LSTM binary 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666521" y="2312952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351446" y="2360158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20C5D58-6C03-4BA1-BC78-3CD80E4DFBA0}"/>
              </a:ext>
            </a:extLst>
          </p:cNvPr>
          <p:cNvSpPr/>
          <p:nvPr/>
        </p:nvSpPr>
        <p:spPr>
          <a:xfrm>
            <a:off x="1699195" y="3944620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282A409-0FE7-4D0E-85FA-9263FBEFDEC6}"/>
              </a:ext>
            </a:extLst>
          </p:cNvPr>
          <p:cNvSpPr txBox="1"/>
          <p:nvPr/>
        </p:nvSpPr>
        <p:spPr>
          <a:xfrm>
            <a:off x="1891639" y="4105359"/>
            <a:ext cx="1774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8</a:t>
            </a:r>
          </a:p>
          <a:p>
            <a:r>
              <a:rPr lang="en-US" dirty="0"/>
              <a:t>LSTM price e.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FC567F-7930-447F-B60F-82D60C34D1E3}"/>
              </a:ext>
            </a:extLst>
          </p:cNvPr>
          <p:cNvSpPr/>
          <p:nvPr/>
        </p:nvSpPr>
        <p:spPr>
          <a:xfrm>
            <a:off x="1469877" y="3691783"/>
            <a:ext cx="2585827" cy="2900004"/>
          </a:xfrm>
          <a:prstGeom prst="rect">
            <a:avLst/>
          </a:prstGeom>
          <a:noFill/>
          <a:ln w="349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4AD0D382-315B-4177-8EFA-CBC4D4CEC198}"/>
              </a:ext>
            </a:extLst>
          </p:cNvPr>
          <p:cNvSpPr/>
          <p:nvPr/>
        </p:nvSpPr>
        <p:spPr>
          <a:xfrm>
            <a:off x="1660382" y="5392246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B5CE0E6-CAA2-4248-BD77-281B3CF80E78}"/>
              </a:ext>
            </a:extLst>
          </p:cNvPr>
          <p:cNvSpPr txBox="1"/>
          <p:nvPr/>
        </p:nvSpPr>
        <p:spPr>
          <a:xfrm>
            <a:off x="1875535" y="5552985"/>
            <a:ext cx="1774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9</a:t>
            </a:r>
          </a:p>
          <a:p>
            <a:r>
              <a:rPr lang="en-US" dirty="0"/>
              <a:t>LSTM price t. 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020B5C01-4C4C-4438-8E95-FE1DEBB87BAF}"/>
              </a:ext>
            </a:extLst>
          </p:cNvPr>
          <p:cNvCxnSpPr>
            <a:cxnSpLocks/>
          </p:cNvCxnSpPr>
          <p:nvPr/>
        </p:nvCxnSpPr>
        <p:spPr>
          <a:xfrm>
            <a:off x="4036107" y="4505340"/>
            <a:ext cx="3906765" cy="772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199DCD79-98C4-46C0-AE70-8DED978B1FCC}"/>
              </a:ext>
            </a:extLst>
          </p:cNvPr>
          <p:cNvCxnSpPr>
            <a:cxnSpLocks/>
          </p:cNvCxnSpPr>
          <p:nvPr/>
        </p:nvCxnSpPr>
        <p:spPr>
          <a:xfrm>
            <a:off x="4080350" y="5940896"/>
            <a:ext cx="38657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3863958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870FB839-1256-47DE-B163-369CE7441AE3}"/>
              </a:ext>
            </a:extLst>
          </p:cNvPr>
          <p:cNvSpPr/>
          <p:nvPr/>
        </p:nvSpPr>
        <p:spPr>
          <a:xfrm>
            <a:off x="1240212" y="229557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720C5D58-6C03-4BA1-BC78-3CD80E4DFBA0}"/>
              </a:ext>
            </a:extLst>
          </p:cNvPr>
          <p:cNvSpPr/>
          <p:nvPr/>
        </p:nvSpPr>
        <p:spPr>
          <a:xfrm>
            <a:off x="1699195" y="3944620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FC567F-7930-447F-B60F-82D60C34D1E3}"/>
              </a:ext>
            </a:extLst>
          </p:cNvPr>
          <p:cNvSpPr/>
          <p:nvPr/>
        </p:nvSpPr>
        <p:spPr>
          <a:xfrm>
            <a:off x="1469877" y="3691783"/>
            <a:ext cx="2585827" cy="2900004"/>
          </a:xfrm>
          <a:prstGeom prst="rect">
            <a:avLst/>
          </a:prstGeom>
          <a:noFill/>
          <a:ln w="349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4AD0D382-315B-4177-8EFA-CBC4D4CEC198}"/>
              </a:ext>
            </a:extLst>
          </p:cNvPr>
          <p:cNvSpPr/>
          <p:nvPr/>
        </p:nvSpPr>
        <p:spPr>
          <a:xfrm>
            <a:off x="1660382" y="5392246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64F619-FB47-4902-A0AE-F61ADD32E744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FINAL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D0F6000-3F74-4363-AC31-54BFDE71F50C}"/>
              </a:ext>
            </a:extLst>
          </p:cNvPr>
          <p:cNvSpPr/>
          <p:nvPr/>
        </p:nvSpPr>
        <p:spPr>
          <a:xfrm>
            <a:off x="4548718" y="2314442"/>
            <a:ext cx="1012668" cy="39680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876083" y="2532926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531425" y="2536576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62BDE0A-7DCF-4CED-8DB0-63EB68781FA8}"/>
              </a:ext>
            </a:extLst>
          </p:cNvPr>
          <p:cNvSpPr/>
          <p:nvPr/>
        </p:nvSpPr>
        <p:spPr>
          <a:xfrm>
            <a:off x="4893571" y="4840374"/>
            <a:ext cx="352875" cy="352214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020B5C01-4C4C-4438-8E95-FE1DEBB87BAF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4036107" y="4505340"/>
            <a:ext cx="909141" cy="3866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199DCD79-98C4-46C0-AE70-8DED978B1FCC}"/>
              </a:ext>
            </a:extLst>
          </p:cNvPr>
          <p:cNvCxnSpPr>
            <a:cxnSpLocks/>
            <a:endCxn id="42" idx="3"/>
          </p:cNvCxnSpPr>
          <p:nvPr/>
        </p:nvCxnSpPr>
        <p:spPr>
          <a:xfrm flipV="1">
            <a:off x="4080350" y="5141007"/>
            <a:ext cx="864898" cy="799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0BF8D621-8734-4D72-BEE5-52CB03210BFC}"/>
              </a:ext>
            </a:extLst>
          </p:cNvPr>
          <p:cNvSpPr txBox="1"/>
          <p:nvPr/>
        </p:nvSpPr>
        <p:spPr>
          <a:xfrm>
            <a:off x="6847128" y="1555930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RF’s trained &amp; tested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362ECC1-40BC-4119-B776-5DE27A1C88C2}"/>
              </a:ext>
            </a:extLst>
          </p:cNvPr>
          <p:cNvSpPr/>
          <p:nvPr/>
        </p:nvSpPr>
        <p:spPr>
          <a:xfrm>
            <a:off x="6042811" y="2321563"/>
            <a:ext cx="2234430" cy="39680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0DB686D-7028-4E78-92CD-B84EBECBE4E0}"/>
              </a:ext>
            </a:extLst>
          </p:cNvPr>
          <p:cNvSpPr txBox="1"/>
          <p:nvPr/>
        </p:nvSpPr>
        <p:spPr>
          <a:xfrm>
            <a:off x="6122673" y="2456739"/>
            <a:ext cx="20076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Module 10:</a:t>
            </a:r>
          </a:p>
          <a:p>
            <a:r>
              <a:rPr lang="en-US" sz="1400" dirty="0">
                <a:solidFill>
                  <a:schemeClr val="tx1">
                    <a:lumMod val="95000"/>
                  </a:schemeClr>
                </a:solidFill>
              </a:rPr>
              <a:t>* Automation / ML integration (future developments)</a:t>
            </a:r>
          </a:p>
          <a:p>
            <a:r>
              <a:rPr lang="en-US" sz="1400" dirty="0">
                <a:solidFill>
                  <a:schemeClr val="tx1">
                    <a:lumMod val="95000"/>
                  </a:schemeClr>
                </a:solidFill>
              </a:rPr>
              <a:t>* Develop a .</a:t>
            </a:r>
            <a:r>
              <a:rPr lang="en-US" sz="1400" dirty="0" err="1">
                <a:solidFill>
                  <a:schemeClr val="tx1">
                    <a:lumMod val="95000"/>
                  </a:schemeClr>
                </a:solidFill>
              </a:rPr>
              <a:t>py</a:t>
            </a:r>
            <a:r>
              <a:rPr lang="en-US" sz="1400" dirty="0">
                <a:solidFill>
                  <a:schemeClr val="tx1">
                    <a:lumMod val="95000"/>
                  </a:schemeClr>
                </a:solidFill>
              </a:rPr>
              <a:t> script using Select Function</a:t>
            </a:r>
          </a:p>
          <a:p>
            <a:r>
              <a:rPr lang="en-US" sz="1400" dirty="0">
                <a:solidFill>
                  <a:schemeClr val="tx1">
                    <a:lumMod val="95000"/>
                  </a:schemeClr>
                </a:solidFill>
              </a:rPr>
              <a:t>* Develop Function that feeds prices from module 8 &amp; 9. </a:t>
            </a:r>
          </a:p>
          <a:p>
            <a:r>
              <a:rPr lang="en-US" sz="1400" dirty="0">
                <a:solidFill>
                  <a:schemeClr val="tx1">
                    <a:lumMod val="95000"/>
                  </a:schemeClr>
                </a:solidFill>
              </a:rPr>
              <a:t>* Discard LSTM binary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251AF19-0871-46EF-9E43-E418C689DE56}"/>
              </a:ext>
            </a:extLst>
          </p:cNvPr>
          <p:cNvSpPr txBox="1"/>
          <p:nvPr/>
        </p:nvSpPr>
        <p:spPr>
          <a:xfrm>
            <a:off x="1891639" y="4105359"/>
            <a:ext cx="2012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8</a:t>
            </a:r>
          </a:p>
          <a:p>
            <a:r>
              <a:rPr lang="en-US" dirty="0"/>
              <a:t>LSTM price entry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57E31CE-AF69-4A22-925F-F3498A083B4A}"/>
              </a:ext>
            </a:extLst>
          </p:cNvPr>
          <p:cNvSpPr txBox="1"/>
          <p:nvPr/>
        </p:nvSpPr>
        <p:spPr>
          <a:xfrm>
            <a:off x="1751356" y="5552985"/>
            <a:ext cx="2223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9</a:t>
            </a:r>
          </a:p>
          <a:p>
            <a:r>
              <a:rPr lang="en-US" dirty="0"/>
              <a:t>LSTM price target </a:t>
            </a:r>
          </a:p>
        </p:txBody>
      </p:sp>
    </p:spTree>
    <p:extLst>
      <p:ext uri="{BB962C8B-B14F-4D97-AF65-F5344CB8AC3E}">
        <p14:creationId xmlns:p14="http://schemas.microsoft.com/office/powerpoint/2010/main" val="4139502777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870FB839-1256-47DE-B163-369CE7441AE3}"/>
              </a:ext>
            </a:extLst>
          </p:cNvPr>
          <p:cNvSpPr/>
          <p:nvPr/>
        </p:nvSpPr>
        <p:spPr>
          <a:xfrm>
            <a:off x="1240212" y="229557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720C5D58-6C03-4BA1-BC78-3CD80E4DFBA0}"/>
              </a:ext>
            </a:extLst>
          </p:cNvPr>
          <p:cNvSpPr/>
          <p:nvPr/>
        </p:nvSpPr>
        <p:spPr>
          <a:xfrm>
            <a:off x="1699195" y="3944620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FC567F-7930-447F-B60F-82D60C34D1E3}"/>
              </a:ext>
            </a:extLst>
          </p:cNvPr>
          <p:cNvSpPr/>
          <p:nvPr/>
        </p:nvSpPr>
        <p:spPr>
          <a:xfrm>
            <a:off x="1469877" y="3691783"/>
            <a:ext cx="2585827" cy="2900004"/>
          </a:xfrm>
          <a:prstGeom prst="rect">
            <a:avLst/>
          </a:prstGeom>
          <a:noFill/>
          <a:ln w="349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4AD0D382-315B-4177-8EFA-CBC4D4CEC198}"/>
              </a:ext>
            </a:extLst>
          </p:cNvPr>
          <p:cNvSpPr/>
          <p:nvPr/>
        </p:nvSpPr>
        <p:spPr>
          <a:xfrm>
            <a:off x="1660382" y="5392246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64F619-FB47-4902-A0AE-F61ADD32E744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FINAL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D0F6000-3F74-4363-AC31-54BFDE71F50C}"/>
              </a:ext>
            </a:extLst>
          </p:cNvPr>
          <p:cNvSpPr/>
          <p:nvPr/>
        </p:nvSpPr>
        <p:spPr>
          <a:xfrm>
            <a:off x="4548718" y="2314442"/>
            <a:ext cx="1012668" cy="39680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876083" y="2532926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531425" y="2536576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62BDE0A-7DCF-4CED-8DB0-63EB68781FA8}"/>
              </a:ext>
            </a:extLst>
          </p:cNvPr>
          <p:cNvSpPr/>
          <p:nvPr/>
        </p:nvSpPr>
        <p:spPr>
          <a:xfrm>
            <a:off x="4893571" y="4840374"/>
            <a:ext cx="352875" cy="352214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50000"/>
              </a:schemeClr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020B5C01-4C4C-4438-8E95-FE1DEBB87BAF}"/>
              </a:ext>
            </a:extLst>
          </p:cNvPr>
          <p:cNvCxnSpPr>
            <a:cxnSpLocks/>
            <a:endCxn id="42" idx="1"/>
          </p:cNvCxnSpPr>
          <p:nvPr/>
        </p:nvCxnSpPr>
        <p:spPr>
          <a:xfrm>
            <a:off x="4036107" y="4505340"/>
            <a:ext cx="909141" cy="3866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199DCD79-98C4-46C0-AE70-8DED978B1FCC}"/>
              </a:ext>
            </a:extLst>
          </p:cNvPr>
          <p:cNvCxnSpPr>
            <a:cxnSpLocks/>
            <a:endCxn id="42" idx="3"/>
          </p:cNvCxnSpPr>
          <p:nvPr/>
        </p:nvCxnSpPr>
        <p:spPr>
          <a:xfrm flipV="1">
            <a:off x="4080350" y="5141007"/>
            <a:ext cx="864898" cy="7998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0BF8D621-8734-4D72-BEE5-52CB03210BFC}"/>
              </a:ext>
            </a:extLst>
          </p:cNvPr>
          <p:cNvSpPr txBox="1"/>
          <p:nvPr/>
        </p:nvSpPr>
        <p:spPr>
          <a:xfrm>
            <a:off x="6847128" y="1555930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RF’s trained &amp; tested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362ECC1-40BC-4119-B776-5DE27A1C88C2}"/>
              </a:ext>
            </a:extLst>
          </p:cNvPr>
          <p:cNvSpPr/>
          <p:nvPr/>
        </p:nvSpPr>
        <p:spPr>
          <a:xfrm>
            <a:off x="6042811" y="2321563"/>
            <a:ext cx="2234430" cy="39680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0DB686D-7028-4E78-92CD-B84EBECBE4E0}"/>
              </a:ext>
            </a:extLst>
          </p:cNvPr>
          <p:cNvSpPr txBox="1"/>
          <p:nvPr/>
        </p:nvSpPr>
        <p:spPr>
          <a:xfrm>
            <a:off x="6122673" y="2456739"/>
            <a:ext cx="20076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Module 10:</a:t>
            </a:r>
          </a:p>
          <a:p>
            <a:r>
              <a:rPr lang="en-US" sz="1400" dirty="0">
                <a:solidFill>
                  <a:schemeClr val="tx1">
                    <a:lumMod val="95000"/>
                  </a:schemeClr>
                </a:solidFill>
              </a:rPr>
              <a:t>* Automation / ML integration (future developments)</a:t>
            </a:r>
          </a:p>
          <a:p>
            <a:r>
              <a:rPr lang="en-US" sz="1400" dirty="0">
                <a:solidFill>
                  <a:schemeClr val="tx1">
                    <a:lumMod val="95000"/>
                  </a:schemeClr>
                </a:solidFill>
              </a:rPr>
              <a:t>* Develop a .</a:t>
            </a:r>
            <a:r>
              <a:rPr lang="en-US" sz="1400" dirty="0" err="1">
                <a:solidFill>
                  <a:schemeClr val="tx1">
                    <a:lumMod val="95000"/>
                  </a:schemeClr>
                </a:solidFill>
              </a:rPr>
              <a:t>py</a:t>
            </a:r>
            <a:r>
              <a:rPr lang="en-US" sz="1400" dirty="0">
                <a:solidFill>
                  <a:schemeClr val="tx1">
                    <a:lumMod val="95000"/>
                  </a:schemeClr>
                </a:solidFill>
              </a:rPr>
              <a:t> script using Select Function</a:t>
            </a:r>
          </a:p>
          <a:p>
            <a:r>
              <a:rPr lang="en-US" sz="1400" dirty="0">
                <a:solidFill>
                  <a:schemeClr val="tx1">
                    <a:lumMod val="95000"/>
                  </a:schemeClr>
                </a:solidFill>
              </a:rPr>
              <a:t>* Develop Function that feeds prices from module 8 &amp; 9. </a:t>
            </a:r>
          </a:p>
          <a:p>
            <a:r>
              <a:rPr lang="en-US" sz="1400" dirty="0">
                <a:solidFill>
                  <a:schemeClr val="tx1">
                    <a:lumMod val="95000"/>
                  </a:schemeClr>
                </a:solidFill>
              </a:rPr>
              <a:t>* Discard LSTM binary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CCF31B0-8303-42BD-8857-33AF1A538BAC}"/>
              </a:ext>
            </a:extLst>
          </p:cNvPr>
          <p:cNvSpPr txBox="1"/>
          <p:nvPr/>
        </p:nvSpPr>
        <p:spPr>
          <a:xfrm>
            <a:off x="5005458" y="5141808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EP/TP function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4C7C44C-F20E-4080-8C93-6AD3A52459B5}"/>
              </a:ext>
            </a:extLst>
          </p:cNvPr>
          <p:cNvSpPr txBox="1"/>
          <p:nvPr/>
        </p:nvSpPr>
        <p:spPr>
          <a:xfrm>
            <a:off x="1891639" y="4105359"/>
            <a:ext cx="2012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8</a:t>
            </a:r>
          </a:p>
          <a:p>
            <a:r>
              <a:rPr lang="en-US" dirty="0"/>
              <a:t>LSTM price entry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0D88D45-F3E2-4FA9-9DC1-DB0B048F8598}"/>
              </a:ext>
            </a:extLst>
          </p:cNvPr>
          <p:cNvSpPr txBox="1"/>
          <p:nvPr/>
        </p:nvSpPr>
        <p:spPr>
          <a:xfrm>
            <a:off x="1751356" y="5552985"/>
            <a:ext cx="2223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9</a:t>
            </a:r>
          </a:p>
          <a:p>
            <a:r>
              <a:rPr lang="en-US" dirty="0"/>
              <a:t>LSTM price target </a:t>
            </a:r>
          </a:p>
        </p:txBody>
      </p:sp>
    </p:spTree>
    <p:extLst>
      <p:ext uri="{BB962C8B-B14F-4D97-AF65-F5344CB8AC3E}">
        <p14:creationId xmlns:p14="http://schemas.microsoft.com/office/powerpoint/2010/main" val="4150900620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60AF3-458E-4F31-87E3-7822C0C11471}"/>
              </a:ext>
            </a:extLst>
          </p:cNvPr>
          <p:cNvSpPr txBox="1"/>
          <p:nvPr/>
        </p:nvSpPr>
        <p:spPr>
          <a:xfrm>
            <a:off x="5247120" y="918052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 EMAs cross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Chart, treemap chart&#10;&#10;Description automatically generated">
            <a:extLst>
              <a:ext uri="{FF2B5EF4-FFF2-40B4-BE49-F238E27FC236}">
                <a16:creationId xmlns:a16="http://schemas.microsoft.com/office/drawing/2014/main" id="{D416D919-8378-4965-BB6C-CB47C7A11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689" y="3654395"/>
            <a:ext cx="3038899" cy="2553056"/>
          </a:xfrm>
          <a:prstGeom prst="rect">
            <a:avLst/>
          </a:prstGeom>
        </p:spPr>
      </p:pic>
      <p:pic>
        <p:nvPicPr>
          <p:cNvPr id="12" name="Picture 11" descr="Chart, treemap chart&#10;&#10;Description automatically generated">
            <a:extLst>
              <a:ext uri="{FF2B5EF4-FFF2-40B4-BE49-F238E27FC236}">
                <a16:creationId xmlns:a16="http://schemas.microsoft.com/office/drawing/2014/main" id="{DFD9BEF0-08CA-466F-BF96-BC081D8FC8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13" y="1361684"/>
            <a:ext cx="3048425" cy="256258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FE3BD3D-1531-435F-8271-DE3AB72AF0E0}"/>
              </a:ext>
            </a:extLst>
          </p:cNvPr>
          <p:cNvSpPr/>
          <p:nvPr/>
        </p:nvSpPr>
        <p:spPr>
          <a:xfrm>
            <a:off x="1664470" y="4495088"/>
            <a:ext cx="2042445" cy="435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27B985-6366-46D0-B2F3-71A46EE39860}"/>
              </a:ext>
            </a:extLst>
          </p:cNvPr>
          <p:cNvSpPr txBox="1"/>
          <p:nvPr/>
        </p:nvSpPr>
        <p:spPr>
          <a:xfrm>
            <a:off x="1785586" y="4528339"/>
            <a:ext cx="233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Acc. Score: 70%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80EA82CA-28A1-46EE-9C7D-FB60E5FD41DD}"/>
              </a:ext>
            </a:extLst>
          </p:cNvPr>
          <p:cNvSpPr/>
          <p:nvPr/>
        </p:nvSpPr>
        <p:spPr>
          <a:xfrm rot="16200000">
            <a:off x="2488547" y="4002043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8D1024-0124-47FB-ADC2-57DE76B8CA52}"/>
              </a:ext>
            </a:extLst>
          </p:cNvPr>
          <p:cNvSpPr/>
          <p:nvPr/>
        </p:nvSpPr>
        <p:spPr>
          <a:xfrm>
            <a:off x="6046152" y="1801765"/>
            <a:ext cx="2042445" cy="43583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6284F4-98E1-4049-8831-611726FD4359}"/>
              </a:ext>
            </a:extLst>
          </p:cNvPr>
          <p:cNvSpPr txBox="1"/>
          <p:nvPr/>
        </p:nvSpPr>
        <p:spPr>
          <a:xfrm>
            <a:off x="6106255" y="1811119"/>
            <a:ext cx="233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Acc. Score: 0.71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5FFB03EF-9836-4846-8F91-D92410790614}"/>
              </a:ext>
            </a:extLst>
          </p:cNvPr>
          <p:cNvSpPr/>
          <p:nvPr/>
        </p:nvSpPr>
        <p:spPr>
          <a:xfrm rot="5400000">
            <a:off x="6794104" y="3199599"/>
            <a:ext cx="252067" cy="287511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0D7B3A-1785-4F7E-8932-6B073EEDE280}"/>
              </a:ext>
            </a:extLst>
          </p:cNvPr>
          <p:cNvSpPr txBox="1"/>
          <p:nvPr/>
        </p:nvSpPr>
        <p:spPr>
          <a:xfrm>
            <a:off x="797082" y="4999521"/>
            <a:ext cx="3535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Estimators = 1000</a:t>
            </a:r>
          </a:p>
          <a:p>
            <a:r>
              <a:rPr lang="en-US" dirty="0" err="1"/>
              <a:t>Max_depth</a:t>
            </a:r>
            <a:r>
              <a:rPr lang="en-US" dirty="0"/>
              <a:t> =25</a:t>
            </a:r>
          </a:p>
          <a:p>
            <a:r>
              <a:rPr lang="en-US" dirty="0"/>
              <a:t>Relevant Features 60%:  </a:t>
            </a:r>
            <a:r>
              <a:rPr lang="en-US" dirty="0" err="1"/>
              <a:t>bbup</a:t>
            </a:r>
            <a:r>
              <a:rPr lang="en-US" dirty="0"/>
              <a:t>, </a:t>
            </a:r>
            <a:r>
              <a:rPr lang="en-US" dirty="0" err="1"/>
              <a:t>bblo</a:t>
            </a:r>
            <a:r>
              <a:rPr lang="en-US" dirty="0"/>
              <a:t>, </a:t>
            </a:r>
            <a:r>
              <a:rPr lang="en-US" dirty="0" err="1"/>
              <a:t>kcup</a:t>
            </a:r>
            <a:r>
              <a:rPr lang="en-US" dirty="0"/>
              <a:t>, </a:t>
            </a:r>
            <a:r>
              <a:rPr lang="en-US" dirty="0" err="1"/>
              <a:t>kclo</a:t>
            </a:r>
            <a:r>
              <a:rPr lang="en-US" dirty="0"/>
              <a:t> and 20sma.</a:t>
            </a:r>
          </a:p>
        </p:txBody>
      </p:sp>
    </p:spTree>
    <p:extLst>
      <p:ext uri="{BB962C8B-B14F-4D97-AF65-F5344CB8AC3E}">
        <p14:creationId xmlns:p14="http://schemas.microsoft.com/office/powerpoint/2010/main" val="4038090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75307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Calendar&#10;&#10;Description automatically generated">
            <a:extLst>
              <a:ext uri="{FF2B5EF4-FFF2-40B4-BE49-F238E27FC236}">
                <a16:creationId xmlns:a16="http://schemas.microsoft.com/office/drawing/2014/main" id="{4F97033F-7159-4636-AF33-89E31904FC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75" y="1472050"/>
            <a:ext cx="3564990" cy="2319292"/>
          </a:xfrm>
          <a:prstGeom prst="rect">
            <a:avLst/>
          </a:prstGeom>
        </p:spPr>
      </p:pic>
      <p:pic>
        <p:nvPicPr>
          <p:cNvPr id="4" name="Picture 3" descr="Calendar&#10;&#10;Description automatically generated">
            <a:extLst>
              <a:ext uri="{FF2B5EF4-FFF2-40B4-BE49-F238E27FC236}">
                <a16:creationId xmlns:a16="http://schemas.microsoft.com/office/drawing/2014/main" id="{6FCAC0B8-B503-43CC-8981-E8CAAB18B0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573" y="4092955"/>
            <a:ext cx="3499135" cy="2319288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BC203691-F5CC-4759-9484-B9E0DE2C34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75" y="4020880"/>
            <a:ext cx="3543795" cy="24101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54BF8AD-4D5B-4444-920A-D321E8E7468D}"/>
              </a:ext>
            </a:extLst>
          </p:cNvPr>
          <p:cNvSpPr txBox="1"/>
          <p:nvPr/>
        </p:nvSpPr>
        <p:spPr>
          <a:xfrm>
            <a:off x="3471287" y="3726257"/>
            <a:ext cx="2213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 Recall Curve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4EC43E-9C61-4F83-8484-06E8FE46F354}"/>
              </a:ext>
            </a:extLst>
          </p:cNvPr>
          <p:cNvSpPr txBox="1"/>
          <p:nvPr/>
        </p:nvSpPr>
        <p:spPr>
          <a:xfrm>
            <a:off x="2130804" y="6389096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Recall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DBE88B-E911-4806-8C41-2AA6FEFB2C35}"/>
              </a:ext>
            </a:extLst>
          </p:cNvPr>
          <p:cNvSpPr txBox="1"/>
          <p:nvPr/>
        </p:nvSpPr>
        <p:spPr>
          <a:xfrm>
            <a:off x="546684" y="3784532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959E12-46CD-4DC6-8C6D-709180FAAAC6}"/>
              </a:ext>
            </a:extLst>
          </p:cNvPr>
          <p:cNvSpPr txBox="1"/>
          <p:nvPr/>
        </p:nvSpPr>
        <p:spPr>
          <a:xfrm>
            <a:off x="5247120" y="918052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 EMAs cross RF</a:t>
            </a:r>
          </a:p>
        </p:txBody>
      </p:sp>
    </p:spTree>
    <p:extLst>
      <p:ext uri="{BB962C8B-B14F-4D97-AF65-F5344CB8AC3E}">
        <p14:creationId xmlns:p14="http://schemas.microsoft.com/office/powerpoint/2010/main" val="32135410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2684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algo-owls</a:t>
            </a:r>
          </a:p>
        </p:txBody>
      </p:sp>
    </p:spTree>
    <p:extLst>
      <p:ext uri="{BB962C8B-B14F-4D97-AF65-F5344CB8AC3E}">
        <p14:creationId xmlns:p14="http://schemas.microsoft.com/office/powerpoint/2010/main" val="3802674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2684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algo-owls</a:t>
            </a:r>
          </a:p>
        </p:txBody>
      </p:sp>
    </p:spTree>
    <p:extLst>
      <p:ext uri="{BB962C8B-B14F-4D97-AF65-F5344CB8AC3E}">
        <p14:creationId xmlns:p14="http://schemas.microsoft.com/office/powerpoint/2010/main" val="15271859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344326" y="197421"/>
            <a:ext cx="6456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– Importance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cxnSpLocks/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4F313F0-0ED6-42FC-99C0-801AD3EE9A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91985378"/>
              </p:ext>
            </p:extLst>
          </p:nvPr>
        </p:nvGraphicFramePr>
        <p:xfrm>
          <a:off x="1524000" y="1397000"/>
          <a:ext cx="6096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547B64C-5886-4F42-808F-2A61FE7BAD1B}"/>
              </a:ext>
            </a:extLst>
          </p:cNvPr>
          <p:cNvSpPr txBox="1"/>
          <p:nvPr/>
        </p:nvSpPr>
        <p:spPr>
          <a:xfrm>
            <a:off x="1524000" y="1332085"/>
            <a:ext cx="349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6867160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3277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The Strategy</a:t>
            </a: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0DFB855A-4579-47EC-A4D1-23F7DF189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86" y="969707"/>
            <a:ext cx="8823228" cy="42231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EE6646-8F33-422E-8AB4-965426ABDDB9}"/>
              </a:ext>
            </a:extLst>
          </p:cNvPr>
          <p:cNvSpPr txBox="1"/>
          <p:nvPr/>
        </p:nvSpPr>
        <p:spPr>
          <a:xfrm>
            <a:off x="857956" y="5497689"/>
            <a:ext cx="7484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aim at anticipating market moves by identifying squeezes that precedes them.</a:t>
            </a:r>
          </a:p>
          <a:p>
            <a:r>
              <a:rPr lang="en-US" dirty="0"/>
              <a:t>We aim at using 2 EMAs crossovers to anticipate their crossovers for direction predictions.</a:t>
            </a:r>
          </a:p>
        </p:txBody>
      </p:sp>
    </p:spTree>
    <p:extLst>
      <p:ext uri="{BB962C8B-B14F-4D97-AF65-F5344CB8AC3E}">
        <p14:creationId xmlns:p14="http://schemas.microsoft.com/office/powerpoint/2010/main" val="4046315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Project Objectives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cxnSpLocks/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00E630-42AE-47DC-8EC9-D3A1A88A1750}"/>
              </a:ext>
            </a:extLst>
          </p:cNvPr>
          <p:cNvSpPr txBox="1"/>
          <p:nvPr/>
        </p:nvSpPr>
        <p:spPr>
          <a:xfrm>
            <a:off x="824089" y="1332090"/>
            <a:ext cx="35086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one Machine Learning Model to predict the squeeze breakout and breakout direction.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at least two of the libraries specified below: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FE4BC47-BA11-4B92-9F77-1673B39AA0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6778" y="3562320"/>
            <a:ext cx="3965222" cy="24092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23061-9D3F-41A4-AA9C-8B4486446603}"/>
              </a:ext>
            </a:extLst>
          </p:cNvPr>
          <p:cNvSpPr txBox="1"/>
          <p:nvPr/>
        </p:nvSpPr>
        <p:spPr>
          <a:xfrm>
            <a:off x="1478847" y="918052"/>
            <a:ext cx="2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REQUIREMENTS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795ECA-D56B-47A6-881C-5FB2A1A49824}"/>
              </a:ext>
            </a:extLst>
          </p:cNvPr>
          <p:cNvSpPr txBox="1"/>
          <p:nvPr/>
        </p:nvSpPr>
        <p:spPr>
          <a:xfrm>
            <a:off x="5329937" y="885786"/>
            <a:ext cx="2816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SCOPE OF 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DADA52-35AE-4497-870B-1B14FB809857}"/>
              </a:ext>
            </a:extLst>
          </p:cNvPr>
          <p:cNvSpPr txBox="1"/>
          <p:nvPr/>
        </p:nvSpPr>
        <p:spPr>
          <a:xfrm>
            <a:off x="4893736" y="1337733"/>
            <a:ext cx="3508623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a Machine Learning system comprised of 5 Machine Learning Models: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 Random Forests Classifiers (squeeze and EMAs crossover)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 LSTM Binary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 LSTM price predictors (price entry and target)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Analyze each ML Performance with analytics and metrics.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Libraries and applications: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Scikit-Learn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TensorFlow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Keras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Google </a:t>
            </a:r>
            <a:r>
              <a:rPr lang="en-US" dirty="0" err="1"/>
              <a:t>Colab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1245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D7CF97-C693-42F5-AFF2-9C4EBFE0E6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99174237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33635659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163670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3460704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870FB839-1256-47DE-B163-369CE7441AE3}"/>
              </a:ext>
            </a:extLst>
          </p:cNvPr>
          <p:cNvSpPr/>
          <p:nvPr/>
        </p:nvSpPr>
        <p:spPr>
          <a:xfrm>
            <a:off x="1240212" y="229557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AC316E7F-0ED5-4FAA-B362-1ADB5AD51491}"/>
              </a:ext>
            </a:extLst>
          </p:cNvPr>
          <p:cNvSpPr/>
          <p:nvPr/>
        </p:nvSpPr>
        <p:spPr>
          <a:xfrm>
            <a:off x="3740552" y="2046957"/>
            <a:ext cx="2204815" cy="14765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2857D55-1E59-47B1-B90F-7E7A30D8FC33}"/>
              </a:ext>
            </a:extLst>
          </p:cNvPr>
          <p:cNvSpPr txBox="1"/>
          <p:nvPr/>
        </p:nvSpPr>
        <p:spPr>
          <a:xfrm>
            <a:off x="4178678" y="2723119"/>
            <a:ext cx="1643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Module 7</a:t>
            </a:r>
          </a:p>
          <a:p>
            <a:r>
              <a:rPr lang="en-US" dirty="0"/>
              <a:t>LSTM binary 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666521" y="2312952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351446" y="2360158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4073455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870FB839-1256-47DE-B163-369CE7441AE3}"/>
              </a:ext>
            </a:extLst>
          </p:cNvPr>
          <p:cNvSpPr/>
          <p:nvPr/>
        </p:nvSpPr>
        <p:spPr>
          <a:xfrm>
            <a:off x="1240212" y="229557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AC316E7F-0ED5-4FAA-B362-1ADB5AD51491}"/>
              </a:ext>
            </a:extLst>
          </p:cNvPr>
          <p:cNvSpPr/>
          <p:nvPr/>
        </p:nvSpPr>
        <p:spPr>
          <a:xfrm>
            <a:off x="3740552" y="2046957"/>
            <a:ext cx="2204815" cy="14765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2857D55-1E59-47B1-B90F-7E7A30D8FC33}"/>
              </a:ext>
            </a:extLst>
          </p:cNvPr>
          <p:cNvSpPr txBox="1"/>
          <p:nvPr/>
        </p:nvSpPr>
        <p:spPr>
          <a:xfrm>
            <a:off x="4178678" y="2723119"/>
            <a:ext cx="1643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Module 7</a:t>
            </a:r>
          </a:p>
          <a:p>
            <a:r>
              <a:rPr lang="en-US" dirty="0"/>
              <a:t>LSTM binary 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666521" y="2312952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351446" y="2360158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20C5D58-6C03-4BA1-BC78-3CD80E4DFBA0}"/>
              </a:ext>
            </a:extLst>
          </p:cNvPr>
          <p:cNvSpPr/>
          <p:nvPr/>
        </p:nvSpPr>
        <p:spPr>
          <a:xfrm>
            <a:off x="1699195" y="3944620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282A409-0FE7-4D0E-85FA-9263FBEFDEC6}"/>
              </a:ext>
            </a:extLst>
          </p:cNvPr>
          <p:cNvSpPr txBox="1"/>
          <p:nvPr/>
        </p:nvSpPr>
        <p:spPr>
          <a:xfrm>
            <a:off x="1891639" y="4105359"/>
            <a:ext cx="2012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8</a:t>
            </a:r>
          </a:p>
          <a:p>
            <a:r>
              <a:rPr lang="en-US" dirty="0"/>
              <a:t>LSTM price entry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FC567F-7930-447F-B60F-82D60C34D1E3}"/>
              </a:ext>
            </a:extLst>
          </p:cNvPr>
          <p:cNvSpPr/>
          <p:nvPr/>
        </p:nvSpPr>
        <p:spPr>
          <a:xfrm>
            <a:off x="1469877" y="3691783"/>
            <a:ext cx="2585827" cy="2900004"/>
          </a:xfrm>
          <a:prstGeom prst="rect">
            <a:avLst/>
          </a:prstGeom>
          <a:noFill/>
          <a:ln w="349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4AD0D382-315B-4177-8EFA-CBC4D4CEC198}"/>
              </a:ext>
            </a:extLst>
          </p:cNvPr>
          <p:cNvSpPr/>
          <p:nvPr/>
        </p:nvSpPr>
        <p:spPr>
          <a:xfrm>
            <a:off x="1660382" y="5392246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B5CE0E6-CAA2-4248-BD77-281B3CF80E78}"/>
              </a:ext>
            </a:extLst>
          </p:cNvPr>
          <p:cNvSpPr txBox="1"/>
          <p:nvPr/>
        </p:nvSpPr>
        <p:spPr>
          <a:xfrm>
            <a:off x="1751356" y="5552985"/>
            <a:ext cx="2223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9</a:t>
            </a:r>
          </a:p>
          <a:p>
            <a:r>
              <a:rPr lang="en-US" dirty="0"/>
              <a:t>LSTM price target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725330890"/>
      </p:ext>
    </p:extLst>
  </p:cSld>
  <p:clrMapOvr>
    <a:masterClrMapping/>
  </p:clrMapOvr>
</p:sld>
</file>

<file path=ppt/theme/theme1.xml><?xml version="1.0" encoding="utf-8"?>
<a:theme xmlns:a="http://schemas.openxmlformats.org/drawingml/2006/main" name="BlobVTI">
  <a:themeElements>
    <a:clrScheme name="AnalogousFromDarkSeedLeftStep">
      <a:dk1>
        <a:srgbClr val="000000"/>
      </a:dk1>
      <a:lt1>
        <a:srgbClr val="FFFFFF"/>
      </a:lt1>
      <a:dk2>
        <a:srgbClr val="1A1E2E"/>
      </a:dk2>
      <a:lt2>
        <a:srgbClr val="F0F3F2"/>
      </a:lt2>
      <a:accent1>
        <a:srgbClr val="E72989"/>
      </a:accent1>
      <a:accent2>
        <a:srgbClr val="D517C6"/>
      </a:accent2>
      <a:accent3>
        <a:srgbClr val="A729E7"/>
      </a:accent3>
      <a:accent4>
        <a:srgbClr val="5024D7"/>
      </a:accent4>
      <a:accent5>
        <a:srgbClr val="2949E7"/>
      </a:accent5>
      <a:accent6>
        <a:srgbClr val="1787D5"/>
      </a:accent6>
      <a:hlink>
        <a:srgbClr val="3F40BF"/>
      </a:hlink>
      <a:folHlink>
        <a:srgbClr val="7F7F7F"/>
      </a:folHlink>
    </a:clrScheme>
    <a:fontScheme name="Blob">
      <a:majorFont>
        <a:latin typeface="Sagona Book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1133</TotalTime>
  <Words>745</Words>
  <Application>Microsoft Office PowerPoint</Application>
  <PresentationFormat>On-screen Show (4:3)</PresentationFormat>
  <Paragraphs>230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Avenir Next LT Pro</vt:lpstr>
      <vt:lpstr>Sagona Book</vt:lpstr>
      <vt:lpstr>The Hand Extrablack</vt:lpstr>
      <vt:lpstr>BlobVTI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haydee benzaquen</dc:creator>
  <cp:lastModifiedBy>haydee benzaquen</cp:lastModifiedBy>
  <cp:revision>47</cp:revision>
  <cp:lastPrinted>2021-01-14T17:33:16Z</cp:lastPrinted>
  <dcterms:created xsi:type="dcterms:W3CDTF">2021-01-12T18:20:23Z</dcterms:created>
  <dcterms:modified xsi:type="dcterms:W3CDTF">2021-01-14T22:28:45Z</dcterms:modified>
</cp:coreProperties>
</file>

<file path=docProps/thumbnail.jpeg>
</file>